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9" r:id="rId9"/>
    <p:sldId id="270" r:id="rId10"/>
    <p:sldId id="262" r:id="rId11"/>
    <p:sldId id="264" r:id="rId12"/>
    <p:sldId id="263" r:id="rId13"/>
    <p:sldId id="265" r:id="rId14"/>
    <p:sldId id="266" r:id="rId15"/>
    <p:sldId id="267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3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6.png>
</file>

<file path=ppt/media/image60.png>
</file>

<file path=ppt/media/image7.png>
</file>

<file path=ppt/media/image8.png>
</file>

<file path=ppt/media/image80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A0C0817-A112-4847-8014-A94B7D2A4EA3}" type="datetime1">
              <a:rPr lang="en-US" smtClean="0"/>
              <a:t>03/31/2020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2406499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03/31/2020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0979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03/31/2020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76406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03/31/2020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05941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9C646AA-F36E-4540-911D-FFFC0A0EF24A}" type="datetime1">
              <a:rPr lang="en-US" smtClean="0"/>
              <a:t>03/31/2020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05955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03/31/2020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667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03/31/2020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95649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03/31/2020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990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03/31/2020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181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6FA2B21-3FCD-4721-B95C-427943F61125}" type="datetime1">
              <a:rPr lang="en-US" smtClean="0"/>
              <a:t>03/31/2020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92959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778CE86-875F-4587-BCF6-FA054AFC0D53}" type="datetime1">
              <a:rPr lang="en-US" smtClean="0"/>
              <a:pPr/>
              <a:t>03/31/2020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55695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F6FA2B21-3FCD-4721-B95C-427943F61125}" type="datetime1">
              <a:rPr lang="en-US" smtClean="0"/>
              <a:t>03/31/2020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2291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6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8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6F68-BD62-44DD-A6F7-971A84BAFB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JARINGAN </a:t>
            </a:r>
            <a:r>
              <a:rPr lang="en-US"/>
              <a:t>SYARAF TIRUAN-1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B5F6A-3942-48D6-B498-B8914C1150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SCPK-D</a:t>
            </a:r>
          </a:p>
        </p:txBody>
      </p:sp>
      <p:pic>
        <p:nvPicPr>
          <p:cNvPr id="6" name="1">
            <a:hlinkClick r:id="" action="ppaction://media"/>
            <a:extLst>
              <a:ext uri="{FF2B5EF4-FFF2-40B4-BE49-F238E27FC236}">
                <a16:creationId xmlns:a16="http://schemas.microsoft.com/office/drawing/2014/main" id="{579568FB-968A-434D-8F21-90AC128F95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0328" y="50425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347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47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F8C45-5984-4FA1-B571-4A72372F8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Dasar JST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47CB7-4661-4DF8-BBBE-874DA0175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Representasi jaringan syaraf manusia dalam mengolah informasi.</a:t>
            </a:r>
          </a:p>
          <a:p>
            <a:endParaRPr lang="en-US"/>
          </a:p>
          <a:p>
            <a:r>
              <a:rPr lang="en-US"/>
              <a:t>Komponen utama sebuah sel syaraf dan analoginya dengan representasi syaraf tiruan:</a:t>
            </a:r>
          </a:p>
          <a:p>
            <a:pPr lvl="1"/>
            <a:r>
              <a:rPr lang="en-US" i="0"/>
              <a:t>Dendrit </a:t>
            </a:r>
            <a:r>
              <a:rPr lang="en-US" i="0">
                <a:sym typeface="Wingdings" panose="05000000000000000000" pitchFamily="2" charset="2"/>
              </a:rPr>
              <a:t> Input</a:t>
            </a:r>
            <a:endParaRPr lang="en-US" i="0"/>
          </a:p>
          <a:p>
            <a:pPr lvl="1"/>
            <a:r>
              <a:rPr lang="en-US" i="0"/>
              <a:t>Neuron </a:t>
            </a:r>
            <a:r>
              <a:rPr lang="en-US" i="0">
                <a:sym typeface="Wingdings" panose="05000000000000000000" pitchFamily="2" charset="2"/>
              </a:rPr>
              <a:t> Neuron atau unit pemroses</a:t>
            </a:r>
            <a:endParaRPr lang="en-US" i="0"/>
          </a:p>
          <a:p>
            <a:pPr lvl="1"/>
            <a:r>
              <a:rPr lang="en-US" i="0"/>
              <a:t>Soma </a:t>
            </a:r>
            <a:r>
              <a:rPr lang="en-US" i="0">
                <a:sym typeface="Wingdings" panose="05000000000000000000" pitchFamily="2" charset="2"/>
              </a:rPr>
              <a:t> Fungsi peubah weight (bobot), fungsi aktivasi dan propagasi</a:t>
            </a:r>
            <a:endParaRPr lang="en-US" i="0"/>
          </a:p>
          <a:p>
            <a:pPr lvl="1"/>
            <a:r>
              <a:rPr lang="en-US" i="0"/>
              <a:t>Axon </a:t>
            </a:r>
            <a:r>
              <a:rPr lang="en-US" i="0">
                <a:sym typeface="Wingdings" panose="05000000000000000000" pitchFamily="2" charset="2"/>
              </a:rPr>
              <a:t> Konektor ke neuron lain berupa output</a:t>
            </a:r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i="0">
                <a:sym typeface="Wingdings" panose="05000000000000000000" pitchFamily="2" charset="2"/>
              </a:rPr>
              <a:t>(</a:t>
            </a:r>
            <a:r>
              <a:rPr lang="en-US">
                <a:sym typeface="Wingdings" panose="05000000000000000000" pitchFamily="2" charset="2"/>
              </a:rPr>
              <a:t>axon terminal</a:t>
            </a:r>
            <a:r>
              <a:rPr lang="en-US" i="0">
                <a:sym typeface="Wingdings" panose="05000000000000000000" pitchFamily="2" charset="2"/>
              </a:rPr>
              <a:t>)</a:t>
            </a:r>
            <a:endParaRPr lang="en-US" i="0"/>
          </a:p>
          <a:p>
            <a:pPr lvl="1"/>
            <a:endParaRPr lang="en-US" i="0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A75B033-B6BF-4520-BD65-4B80DE01BC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7033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7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8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F8C45-5984-4FA1-B571-4A72372F8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Dasar JST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CA3C39-5880-49A9-A879-D217359B26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1746736"/>
            <a:ext cx="6400800" cy="3364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3481101-CBDC-4DC4-96C2-3698BB20FD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1600" y="51112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03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084AE-2846-4315-BD8E-C3447E91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Dasar JST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685390-DE4F-43E4-A065-8EF1EDACEA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444" r="70230" b="53605"/>
          <a:stretch/>
        </p:blipFill>
        <p:spPr>
          <a:xfrm>
            <a:off x="2971800" y="1741543"/>
            <a:ext cx="6400800" cy="3864067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B460CE4-AEEF-4C9C-825F-881B1C3B94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1600" y="56056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612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7EB63-9A2C-4637-BA5F-EDE744183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Dasar JST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1E0F16-91B2-40BC-8745-52EE72DC1E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/>
                  <a:t>x</a:t>
                </a:r>
                <a:r>
                  <a:rPr lang="en-US" baseline="-25000"/>
                  <a:t>1</a:t>
                </a:r>
                <a:r>
                  <a:rPr lang="en-US"/>
                  <a:t> dan x</a:t>
                </a:r>
                <a:r>
                  <a:rPr lang="en-US" baseline="-25000"/>
                  <a:t>2</a:t>
                </a:r>
                <a:r>
                  <a:rPr lang="en-US"/>
                  <a:t> adalah nilai input atau dendrit,</a:t>
                </a:r>
              </a:p>
              <a:p>
                <a:r>
                  <a:rPr lang="en-US"/>
                  <a:t>Lingkaran </a:t>
                </a:r>
                <a:r>
                  <a:rPr lang="en-US">
                    <a:solidFill>
                      <a:schemeClr val="accent1">
                        <a:lumMod val="50000"/>
                      </a:schemeClr>
                    </a:solidFill>
                  </a:rPr>
                  <a:t>BIRU</a:t>
                </a:r>
                <a:r>
                  <a:rPr lang="en-US"/>
                  <a:t> adalah Neuron</a:t>
                </a:r>
              </a:p>
              <a:p>
                <a:r>
                  <a:rPr lang="en-US"/>
                  <a:t>Kotak </a:t>
                </a:r>
                <a:r>
                  <a:rPr lang="en-US">
                    <a:solidFill>
                      <a:srgbClr val="C00000"/>
                    </a:solidFill>
                  </a:rPr>
                  <a:t>merah</a:t>
                </a:r>
                <a:r>
                  <a:rPr lang="en-US"/>
                  <a:t> adalah operasi interaksi nilai input dengan </a:t>
                </a:r>
                <a:r>
                  <a:rPr lang="en-US" i="1"/>
                  <a:t>weight</a:t>
                </a:r>
                <a:r>
                  <a:rPr lang="en-US"/>
                  <a:t> (bobot) </a:t>
                </a:r>
                <a:r>
                  <a:rPr lang="en-US">
                    <a:sym typeface="Wingdings" panose="05000000000000000000" pitchFamily="2" charset="2"/>
                  </a:rPr>
                  <a:t> perkalian,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∗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endParaRPr lang="en-US">
                  <a:sym typeface="Wingdings" panose="05000000000000000000" pitchFamily="2" charset="2"/>
                </a:endParaRPr>
              </a:p>
              <a:p>
                <a:r>
                  <a:rPr lang="en-US">
                    <a:sym typeface="Wingdings" panose="05000000000000000000" pitchFamily="2" charset="2"/>
                  </a:rPr>
                  <a:t>Kotak </a:t>
                </a:r>
                <a:r>
                  <a:rPr lang="en-US">
                    <a:solidFill>
                      <a:schemeClr val="accent5">
                        <a:lumMod val="75000"/>
                      </a:schemeClr>
                    </a:solidFill>
                    <a:sym typeface="Wingdings" panose="05000000000000000000" pitchFamily="2" charset="2"/>
                  </a:rPr>
                  <a:t>hijau</a:t>
                </a:r>
                <a:r>
                  <a:rPr lang="en-US">
                    <a:sym typeface="Wingdings" panose="05000000000000000000" pitchFamily="2" charset="2"/>
                  </a:rPr>
                  <a:t> adalah operasi penjumlahan dari semua proses sebelumnya dengan nilai </a:t>
                </a:r>
                <a:r>
                  <a:rPr lang="en-US" i="1">
                    <a:sym typeface="Wingdings" panose="05000000000000000000" pitchFamily="2" charset="2"/>
                  </a:rPr>
                  <a:t>bias</a:t>
                </a:r>
                <a:r>
                  <a:rPr lang="en-US">
                    <a:sym typeface="Wingdings" panose="05000000000000000000" pitchFamily="2" charset="2"/>
                  </a:rPr>
                  <a:t>,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 ∗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))+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nary>
                  </m:oMath>
                </a14:m>
                <a:r>
                  <a:rPr lang="en-US">
                    <a:sym typeface="Wingdings" panose="05000000000000000000" pitchFamily="2" charset="2"/>
                  </a:rPr>
                  <a:t>. </a:t>
                </a:r>
              </a:p>
              <a:p>
                <a:r>
                  <a:rPr lang="en-US">
                    <a:sym typeface="Wingdings" panose="05000000000000000000" pitchFamily="2" charset="2"/>
                  </a:rPr>
                  <a:t>Penjumlahan perkalian antara tiap input dan nilai bobot terkait biasa disebut sebagai </a:t>
                </a:r>
                <a:r>
                  <a:rPr lang="en-US" i="1">
                    <a:sym typeface="Wingdings" panose="05000000000000000000" pitchFamily="2" charset="2"/>
                  </a:rPr>
                  <a:t>dot product</a:t>
                </a:r>
                <a:r>
                  <a:rPr lang="en-US">
                    <a:sym typeface="Wingdings" panose="05000000000000000000" pitchFamily="2" charset="2"/>
                  </a:rPr>
                  <a:t>. </a:t>
                </a:r>
                <a14:m>
                  <m:oMath xmlns:m="http://schemas.openxmlformats.org/officeDocument/2006/math">
                    <m:r>
                      <a:rPr lang="en-US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 ∗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))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>
                  <a:sym typeface="Wingdings" panose="05000000000000000000" pitchFamily="2" charset="2"/>
                </a:endParaRPr>
              </a:p>
              <a:p>
                <a:r>
                  <a:rPr lang="en-US">
                    <a:sym typeface="Wingdings" panose="05000000000000000000" pitchFamily="2" charset="2"/>
                  </a:rPr>
                  <a:t>Kotak </a:t>
                </a:r>
                <a:r>
                  <a:rPr lang="en-US">
                    <a:solidFill>
                      <a:srgbClr val="FFC000"/>
                    </a:solidFill>
                    <a:sym typeface="Wingdings" panose="05000000000000000000" pitchFamily="2" charset="2"/>
                  </a:rPr>
                  <a:t>oranye</a:t>
                </a:r>
                <a:r>
                  <a:rPr lang="en-US">
                    <a:sym typeface="Wingdings" panose="05000000000000000000" pitchFamily="2" charset="2"/>
                  </a:rPr>
                  <a:t> adalah operasi fungsi aktivasi untuk mendapatkan nilai output, </a:t>
                </a:r>
                <a:br>
                  <a:rPr lang="en-US" b="0" i="1">
                    <a:latin typeface="Cambria Math" panose="02040503050406030204" pitchFamily="18" charset="0"/>
                    <a:sym typeface="Wingdings" panose="05000000000000000000" pitchFamily="2" charset="2"/>
                  </a:rPr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r>
                      <a:rPr lang="en-US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(</m:t>
                    </m:r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 ∗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))+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nary>
                  </m:oMath>
                </a14:m>
                <a:r>
                  <a:rPr lang="en-US">
                    <a:sym typeface="Wingdings" panose="05000000000000000000" pitchFamily="2" charset="2"/>
                  </a:rPr>
                  <a:t>)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𝑦</m:t>
                    </m:r>
                  </m:oMath>
                </a14:m>
                <a:r>
                  <a:rPr lang="en-US">
                    <a:sym typeface="Wingdings" panose="05000000000000000000" pitchFamily="2" charset="2"/>
                  </a:rPr>
                  <a:t> adalah nilai output atau </a:t>
                </a:r>
                <a:r>
                  <a:rPr lang="en-US" i="1">
                    <a:sym typeface="Wingdings" panose="05000000000000000000" pitchFamily="2" charset="2"/>
                  </a:rPr>
                  <a:t>axiom terminal</a:t>
                </a:r>
                <a:r>
                  <a:rPr lang="en-US">
                    <a:sym typeface="Wingdings" panose="05000000000000000000" pitchFamily="2" charset="2"/>
                  </a:rPr>
                  <a:t>.</a:t>
                </a:r>
                <a:endParaRPr lang="en-US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1E0F16-91B2-40BC-8745-52EE72DC1E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508" t="-3061" b="-3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9F2B68DA-C783-4EB2-9F78-687D893B6CA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444" r="70230" b="53605"/>
          <a:stretch/>
        </p:blipFill>
        <p:spPr>
          <a:xfrm>
            <a:off x="7315200" y="324733"/>
            <a:ext cx="3108960" cy="187683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A48C1AF-DD1D-4DE7-9A62-4CEAA3583D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716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672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5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7EB63-9A2C-4637-BA5F-EDE744183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Dasar JST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E0F16-91B2-40BC-8745-52EE72DC1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Input berupa nilai input yang dikodekan oleh manusia. Berupa nilai numerik (angka),</a:t>
            </a:r>
          </a:p>
          <a:p>
            <a:r>
              <a:rPr lang="en-US" i="1"/>
              <a:t>Weight</a:t>
            </a:r>
            <a:r>
              <a:rPr lang="en-US"/>
              <a:t> (bobot) adalah nilai yang diinisialisasi secara acak atau cukup kecil (mendekati 0 atau 0),</a:t>
            </a:r>
          </a:p>
          <a:p>
            <a:r>
              <a:rPr lang="en-US" i="1"/>
              <a:t>Bias</a:t>
            </a:r>
            <a:r>
              <a:rPr lang="en-US"/>
              <a:t> adalah nilai konstan yang menjadi pengontrol proses training. Umumnya nilainya 1 atau sangat kecil,</a:t>
            </a:r>
          </a:p>
          <a:p>
            <a:r>
              <a:rPr lang="en-US"/>
              <a:t>Fungsi aktivasi adalah fungsi yang mengontrol (</a:t>
            </a:r>
            <a:r>
              <a:rPr lang="en-US" i="1"/>
              <a:t>compressing</a:t>
            </a:r>
            <a:r>
              <a:rPr lang="en-US"/>
              <a:t>) nilai dari operasi kotak merah dan hijau menjadi range nilai output yang berada di antara range yang lebih sempit (misal: (0..1) atau (-1..1), dsb.).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B68DA-C783-4EB2-9F78-687D893B6C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444" r="70230" b="53605"/>
          <a:stretch/>
        </p:blipFill>
        <p:spPr>
          <a:xfrm>
            <a:off x="7315200" y="324733"/>
            <a:ext cx="3108960" cy="187683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97875CE-9AE4-4BBA-8218-2F11F39D52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7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7EB63-9A2C-4637-BA5F-EDE744183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/>
              <a:t>Dasar JST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E0F16-91B2-40BC-8745-52EE72DC1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r>
              <a:rPr lang="en-US"/>
              <a:t>Fungsi aktivasi:</a:t>
            </a:r>
          </a:p>
          <a:p>
            <a:pPr lvl="1"/>
            <a:r>
              <a:rPr lang="en-US"/>
              <a:t>Binary hard limit (</a:t>
            </a:r>
            <a:r>
              <a:rPr lang="en-US" i="0"/>
              <a:t>atau </a:t>
            </a:r>
            <a:r>
              <a:rPr lang="en-US"/>
              <a:t>sign function),</a:t>
            </a:r>
          </a:p>
          <a:p>
            <a:pPr lvl="1"/>
            <a:r>
              <a:rPr lang="en-US"/>
              <a:t>Binary threshold,</a:t>
            </a:r>
          </a:p>
          <a:p>
            <a:pPr lvl="1"/>
            <a:r>
              <a:rPr lang="en-US"/>
              <a:t>Sigmoid (logistic, hyperbolic tangent, generalized logistic, </a:t>
            </a:r>
            <a:r>
              <a:rPr lang="en-US" i="0"/>
              <a:t>dsb.)</a:t>
            </a:r>
            <a:endParaRPr lang="en-US"/>
          </a:p>
          <a:p>
            <a:pPr lvl="1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B68DA-C783-4EB2-9F78-687D893B6C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444" r="70230" b="53605"/>
          <a:stretch/>
        </p:blipFill>
        <p:spPr>
          <a:xfrm>
            <a:off x="7315200" y="324733"/>
            <a:ext cx="3108960" cy="1876833"/>
          </a:xfrm>
          <a:prstGeom prst="rect">
            <a:avLst/>
          </a:prstGeom>
        </p:spPr>
      </p:pic>
      <p:pic>
        <p:nvPicPr>
          <p:cNvPr id="6" name="Picture 5" descr="A picture containing red, sitting, dark, light&#10;&#10;Description automatically generated">
            <a:extLst>
              <a:ext uri="{FF2B5EF4-FFF2-40B4-BE49-F238E27FC236}">
                <a16:creationId xmlns:a16="http://schemas.microsoft.com/office/drawing/2014/main" id="{FDCF4106-F7EF-40B7-B791-DCB1DE2F36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0" y="4135692"/>
            <a:ext cx="2857500" cy="2295525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651EF36-B596-4804-8898-0CD415C497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71600" y="525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262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A3E5-3653-4C2F-A7C2-921F94B8C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Dasar JST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7830E8C-003C-4095-B360-EE6210840AF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/>
                  <a:t>Fungsi aktivasi sigmoid, untuk implementasi simple dan menengah paling populer digunakan (logistic sigmoid atau sigmoid standar).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1+ 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n-US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/>
                  <a:t> merupakan bilangan logaritma natural 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/>
                  <a:t>= 2.718281828459)</a:t>
                </a:r>
              </a:p>
              <a:p>
                <a:r>
                  <a:rPr lang="en-US"/>
                  <a:t>Menurunnya fungsi tidak seekstrem </a:t>
                </a:r>
                <a:r>
                  <a:rPr lang="en-US" i="1"/>
                  <a:t>sign function </a:t>
                </a:r>
                <a:r>
                  <a:rPr lang="en-US"/>
                  <a:t>sebelumnya,</a:t>
                </a:r>
              </a:p>
              <a:p>
                <a:endParaRPr lang="en-US"/>
              </a:p>
              <a:p>
                <a:endParaRPr lang="en-US"/>
              </a:p>
              <a:p>
                <a:endParaRPr lang="en-US"/>
              </a:p>
              <a:p>
                <a:endParaRPr lang="en-US"/>
              </a:p>
              <a:p>
                <a:endParaRPr lang="en-US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7830E8C-003C-4095-B360-EE6210840AF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571" t="-1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>
            <a:extLst>
              <a:ext uri="{FF2B5EF4-FFF2-40B4-BE49-F238E27FC236}">
                <a16:creationId xmlns:a16="http://schemas.microsoft.com/office/drawing/2014/main" id="{A5DA1A65-CED4-4783-8D0F-466D751FD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469991"/>
            <a:ext cx="3048000" cy="202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CFBCE1C-62DA-4C36-9DB1-9F75B244C8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71600" y="517960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16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6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ECCD9-6641-4195-994C-23366B087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Operasi pada </a:t>
            </a:r>
            <a:r>
              <a:rPr lang="en-US" i="1"/>
              <a:t>Single Neuron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157A4-1139-4F45-8930-6456FE183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Berikut akan dijelaskan contoh operasi pada sebuah neuron tunggal,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8BF483-2710-40BB-A7E3-E9E3E331DE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444" r="70230" b="53605"/>
          <a:stretch/>
        </p:blipFill>
        <p:spPr>
          <a:xfrm>
            <a:off x="3886200" y="3107353"/>
            <a:ext cx="4572000" cy="2760047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3513E04-F238-4385-B16B-CA296E90BB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1600" y="525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637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ECCD9-6641-4195-994C-23366B087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Operasi pada </a:t>
            </a:r>
            <a:r>
              <a:rPr lang="en-US" i="1"/>
              <a:t>Single Neuron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F157A4-1139-4F45-8930-6456FE18314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/>
                  <a:t>Nilai bias dan bobot diinisialisasi sebagai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/>
                  <a:t> dan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/>
                  <a:t> dan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/>
                  <a:t> atau dituliskan secara vektor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=[0, 1]</m:t>
                    </m:r>
                  </m:oMath>
                </a14:m>
                <a:r>
                  <a:rPr lang="en-US"/>
                  <a:t> </a:t>
                </a:r>
              </a:p>
              <a:p>
                <a:r>
                  <a:rPr lang="en-US"/>
                  <a:t>Input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r>
                  <a:rPr lang="en-US"/>
                  <a:t>  dan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=3</m:t>
                    </m:r>
                  </m:oMath>
                </a14:m>
                <a:r>
                  <a:rPr lang="en-US"/>
                  <a:t>, atau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=[2, 3]</m:t>
                    </m:r>
                  </m:oMath>
                </a14:m>
                <a:endParaRPr lang="en-US"/>
              </a:p>
              <a:p>
                <a:r>
                  <a:rPr lang="en-US"/>
                  <a:t>Fungsi aktivasi yang digunakan adalah sigmoid.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F157A4-1139-4F45-8930-6456FE18314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571" t="-1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D48BF483-2710-40BB-A7E3-E9E3E331DED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444" r="70230" b="53605"/>
          <a:stretch/>
        </p:blipFill>
        <p:spPr>
          <a:xfrm>
            <a:off x="8458199" y="239668"/>
            <a:ext cx="3200400" cy="1932032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81DA408-0706-41BA-936E-B504034117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71600" y="525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107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5A23A-4452-4FD0-8C37-588C4ECA1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Operasi pada </a:t>
            </a:r>
            <a:r>
              <a:rPr lang="en-US" i="1"/>
              <a:t>Single Neuron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AF4A09-6EA9-4CFA-A5A7-190C621EE9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/>
                  <a:t>Maka yang terjadi dalam sebuah neuron adalah;</a:t>
                </a:r>
              </a:p>
              <a:p>
                <a:pPr marL="0" indent="0">
                  <a:buNone/>
                </a:pPr>
                <a:endParaRPr lang="en-US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  <m:r>
                        <m:rPr>
                          <m:aln/>
                        </m:rP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 ∗ 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Wingdings" panose="05000000000000000000" pitchFamily="2" charset="2"/>
                            </a:rPr>
                            <m:t>+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 ∗ 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Wingdings" panose="05000000000000000000" pitchFamily="2" charset="2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Wingdings" panose="05000000000000000000" pitchFamily="2" charset="2"/>
                        </a:rPr>
                        <m:t>𝑏</m:t>
                      </m:r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 ∗0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 ∗1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+3</m:t>
                      </m:r>
                    </m:oMath>
                    <m:oMath xmlns:m="http://schemas.openxmlformats.org/officeDocument/2006/math">
                      <m:r>
                        <m:rPr>
                          <m:aln/>
                        </m:rP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6</m:t>
                      </m:r>
                    </m:oMath>
                  </m:oMathPara>
                </a14:m>
                <a:endParaRPr lang="en-US"/>
              </a:p>
              <a:p>
                <a:pPr marL="0" indent="0" algn="ctr">
                  <a:buNone/>
                </a:pPr>
                <a:r>
                  <a:rPr lang="en-US"/>
                  <a:t>Sehingga,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−6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=0.997527</m:t>
                    </m:r>
                  </m:oMath>
                </a14:m>
                <a:r>
                  <a:rPr lang="en-US"/>
                  <a:t> </a:t>
                </a:r>
              </a:p>
              <a:p>
                <a:r>
                  <a:rPr lang="en-US"/>
                  <a:t>Keseluruhan proses ini disebut dengan nama </a:t>
                </a:r>
                <a:r>
                  <a:rPr lang="en-US" b="1"/>
                  <a:t>feedforward</a:t>
                </a:r>
                <a:r>
                  <a:rPr lang="en-US"/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AF4A09-6EA9-4CFA-A5A7-190C621EE9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571" t="-1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063DBDBD-63C7-45F3-A04E-86334A460A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444" r="70230" b="53605"/>
          <a:stretch/>
        </p:blipFill>
        <p:spPr>
          <a:xfrm>
            <a:off x="8458199" y="239668"/>
            <a:ext cx="3200400" cy="1932032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82ACA93-F177-426A-BB3F-590EBA8759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75905" y="5372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810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7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BA37B-E6D7-4B34-955A-D437B9D24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Jaringan</a:t>
            </a:r>
            <a:r>
              <a:rPr lang="en-US"/>
              <a:t> Syaraf Tiruan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3A27D-CB56-4CE4-8BA4-73198A25E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Selanjutnya akan disebut JST</a:t>
            </a:r>
          </a:p>
          <a:p>
            <a:endParaRPr lang="en-US"/>
          </a:p>
          <a:p>
            <a:r>
              <a:rPr lang="en-US"/>
              <a:t>Representasi jaringan syaraf manusia dalam mengolah informasi. </a:t>
            </a:r>
          </a:p>
          <a:p>
            <a:endParaRPr lang="en-US"/>
          </a:p>
          <a:p>
            <a:r>
              <a:rPr lang="en-US"/>
              <a:t>Sebuah sistem koneksionis, mengandalkan hubungan dan interaksi antar unit pemroses untuk menghasilkan informasi baru dan, diharapkan pada akhirnya, sebuah keputusan.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FD6FC3DE-BC8E-4E4A-A069-D05BE008BC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68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58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5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C1012-59E6-4923-B579-ADE62B3C6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Tugas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ECDD7-7B9B-4789-B630-DCD77C311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Jawab pertanyaan berikut ini dengan singkat sebagai pengukur pemahaman dan pengganti absensi:</a:t>
            </a:r>
          </a:p>
          <a:p>
            <a:pPr lvl="1"/>
            <a:r>
              <a:rPr lang="en-US" i="0"/>
              <a:t>Pada slide 8: apakah contoh tersebut termasuk pembelajaran </a:t>
            </a:r>
            <a:r>
              <a:rPr lang="en-US"/>
              <a:t>supervised</a:t>
            </a:r>
            <a:r>
              <a:rPr lang="en-US" i="0"/>
              <a:t> atau </a:t>
            </a:r>
            <a:r>
              <a:rPr lang="en-US"/>
              <a:t>unsupervised</a:t>
            </a:r>
            <a:r>
              <a:rPr lang="en-US" i="0"/>
              <a:t>? Sebutkan </a:t>
            </a:r>
            <a:r>
              <a:rPr lang="en-US"/>
              <a:t>input</a:t>
            </a:r>
            <a:r>
              <a:rPr lang="en-US" i="0"/>
              <a:t> </a:t>
            </a:r>
            <a:r>
              <a:rPr lang="en-US"/>
              <a:t>space</a:t>
            </a:r>
            <a:r>
              <a:rPr lang="en-US" i="0"/>
              <a:t> dan </a:t>
            </a:r>
            <a:r>
              <a:rPr lang="en-US"/>
              <a:t>outputs</a:t>
            </a:r>
            <a:r>
              <a:rPr lang="en-US" i="0"/>
              <a:t> </a:t>
            </a:r>
            <a:r>
              <a:rPr lang="en-US"/>
              <a:t>space</a:t>
            </a:r>
            <a:r>
              <a:rPr lang="en-US" i="0"/>
              <a:t>-nya!</a:t>
            </a:r>
          </a:p>
          <a:p>
            <a:pPr lvl="1"/>
            <a:r>
              <a:rPr lang="en-US" i="0"/>
              <a:t>Pada slide 9: apakah contoh tersebut termasuk pembelajaran supervised atau unsupervised? Sebutkan </a:t>
            </a:r>
            <a:r>
              <a:rPr lang="en-US"/>
              <a:t>input</a:t>
            </a:r>
            <a:r>
              <a:rPr lang="en-US" i="0"/>
              <a:t> </a:t>
            </a:r>
            <a:r>
              <a:rPr lang="en-US"/>
              <a:t>space</a:t>
            </a:r>
            <a:r>
              <a:rPr lang="en-US" i="0"/>
              <a:t> dan </a:t>
            </a:r>
            <a:r>
              <a:rPr lang="en-US"/>
              <a:t>outputs</a:t>
            </a:r>
            <a:r>
              <a:rPr lang="en-US" i="0"/>
              <a:t> </a:t>
            </a:r>
            <a:r>
              <a:rPr lang="en-US"/>
              <a:t>space</a:t>
            </a:r>
            <a:r>
              <a:rPr lang="en-US" i="0"/>
              <a:t>-nya!</a:t>
            </a:r>
          </a:p>
          <a:p>
            <a:pPr lvl="1"/>
            <a:r>
              <a:rPr lang="en-US" i="0"/>
              <a:t>Carilah contoh sebuah problem di dunia nyata yang menurut kalian bisa diselesaikan dengan menggunakan JST! Sebutkan </a:t>
            </a:r>
            <a:r>
              <a:rPr lang="en-US"/>
              <a:t>input space</a:t>
            </a:r>
            <a:r>
              <a:rPr lang="en-US" i="0"/>
              <a:t> dan </a:t>
            </a:r>
            <a:r>
              <a:rPr lang="en-US"/>
              <a:t>output space</a:t>
            </a:r>
            <a:r>
              <a:rPr lang="en-US" i="0"/>
              <a:t> dari problem tersebut!</a:t>
            </a:r>
          </a:p>
          <a:p>
            <a:r>
              <a:rPr lang="en-US" i="0"/>
              <a:t>Jawab dalam bentuk berkas PDF, kumpulkan ke Google Classroom pada penugasan yang judulnya: “</a:t>
            </a:r>
            <a:r>
              <a:rPr lang="en-US" b="1" i="0"/>
              <a:t>TUGAS KULIAH PERTEMUAN 8</a:t>
            </a:r>
            <a:r>
              <a:rPr lang="en-US" i="0"/>
              <a:t>”</a:t>
            </a:r>
          </a:p>
          <a:p>
            <a:r>
              <a:rPr lang="en-US"/>
              <a:t>Tugas ini digunakan sebagai pengukur pemahaman mahasiswa dan sekaligus sebagai pengganti absensi.</a:t>
            </a:r>
            <a:endParaRPr lang="en-US" i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77E7E8D-5B2C-4F0E-BF5C-D7BE5A6294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74233" y="819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138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9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B2530-888D-4DFF-8E8E-96B4B27A4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Sejarah Singkat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AE772-992B-4EA5-B6B4-77B02EE3E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Warren McCulloch &amp; Walter Pitts (1942), “</a:t>
            </a:r>
            <a:r>
              <a:rPr lang="en-US" i="1"/>
              <a:t>A Logical Calculus of the Ideas Immanent in Nervous Activity</a:t>
            </a:r>
            <a:r>
              <a:rPr lang="en-US"/>
              <a:t>”, pemodelan komputasional matematika berdasarkan sistem syaraf.</a:t>
            </a:r>
          </a:p>
          <a:p>
            <a:r>
              <a:rPr lang="en-US"/>
              <a:t>D.O. Hebb (1949) </a:t>
            </a:r>
            <a:r>
              <a:rPr lang="en-US">
                <a:sym typeface="Wingdings" panose="05000000000000000000" pitchFamily="2" charset="2"/>
              </a:rPr>
              <a:t> Hebbian </a:t>
            </a:r>
            <a:r>
              <a:rPr lang="en-US" i="1">
                <a:sym typeface="Wingdings" panose="05000000000000000000" pitchFamily="2" charset="2"/>
              </a:rPr>
              <a:t>learning</a:t>
            </a:r>
            <a:r>
              <a:rPr lang="en-US">
                <a:sym typeface="Wingdings" panose="05000000000000000000" pitchFamily="2" charset="2"/>
              </a:rPr>
              <a:t> </a:t>
            </a:r>
            <a:r>
              <a:rPr lang="en-US" i="1">
                <a:sym typeface="Wingdings" panose="05000000000000000000" pitchFamily="2" charset="2"/>
              </a:rPr>
              <a:t>rule</a:t>
            </a:r>
            <a:r>
              <a:rPr lang="en-US">
                <a:sym typeface="Wingdings" panose="05000000000000000000" pitchFamily="2" charset="2"/>
              </a:rPr>
              <a:t>, sebuah penjelasan bagaimana system syaraf mampu berubah seiring waktu/hidup (</a:t>
            </a:r>
            <a:r>
              <a:rPr lang="en-US" i="1">
                <a:sym typeface="Wingdings" panose="05000000000000000000" pitchFamily="2" charset="2"/>
              </a:rPr>
              <a:t>neural plasticity</a:t>
            </a:r>
            <a:r>
              <a:rPr lang="en-US">
                <a:sym typeface="Wingdings" panose="05000000000000000000" pitchFamily="2" charset="2"/>
              </a:rPr>
              <a:t>).</a:t>
            </a:r>
          </a:p>
          <a:p>
            <a:r>
              <a:rPr lang="en-US"/>
              <a:t>Frank Rosenblatt (1958), “</a:t>
            </a:r>
            <a:r>
              <a:rPr lang="en-US" i="1"/>
              <a:t>The Perceptron: A Probabilistic Model For Information Storage And Organization In The Brain</a:t>
            </a:r>
            <a:r>
              <a:rPr lang="en-US"/>
              <a:t>”.</a:t>
            </a:r>
          </a:p>
          <a:p>
            <a:r>
              <a:rPr lang="en-US"/>
              <a:t>Paul Werbos (1975), dasar </a:t>
            </a:r>
            <a:r>
              <a:rPr lang="en-US" i="1"/>
              <a:t>backpropagation</a:t>
            </a:r>
            <a:r>
              <a:rPr lang="en-US"/>
              <a:t>. Dan pada 1982, </a:t>
            </a:r>
            <a:r>
              <a:rPr lang="en-US" i="1"/>
              <a:t>backpropagation</a:t>
            </a:r>
            <a:r>
              <a:rPr lang="en-US"/>
              <a:t> modern (AD, </a:t>
            </a:r>
            <a:r>
              <a:rPr lang="en-US" i="1"/>
              <a:t>automatic differentiation</a:t>
            </a:r>
            <a:r>
              <a:rPr lang="en-US"/>
              <a:t>)</a:t>
            </a:r>
            <a:endParaRPr lang="en-US" i="1"/>
          </a:p>
          <a:p>
            <a:endParaRPr lang="en-US"/>
          </a:p>
        </p:txBody>
      </p:sp>
      <p:pic>
        <p:nvPicPr>
          <p:cNvPr id="4" name="3">
            <a:hlinkClick r:id="" action="ppaction://media"/>
            <a:extLst>
              <a:ext uri="{FF2B5EF4-FFF2-40B4-BE49-F238E27FC236}">
                <a16:creationId xmlns:a16="http://schemas.microsoft.com/office/drawing/2014/main" id="{AFF78CC8-5899-459F-9FC9-48F83BB4E1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705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5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B2530-888D-4DFF-8E8E-96B4B27A4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Sejarah Singkat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AE772-992B-4EA5-B6B4-77B02EE3E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/>
              <a:t>First AI Winter </a:t>
            </a:r>
            <a:r>
              <a:rPr lang="en-US">
                <a:sym typeface="Wingdings" panose="05000000000000000000" pitchFamily="2" charset="2"/>
              </a:rPr>
              <a:t>pada 1974 – 1980, dan </a:t>
            </a:r>
            <a:r>
              <a:rPr lang="en-US" i="1">
                <a:sym typeface="Wingdings" panose="05000000000000000000" pitchFamily="2" charset="2"/>
              </a:rPr>
              <a:t>second AI Winter </a:t>
            </a:r>
            <a:r>
              <a:rPr lang="en-US">
                <a:sym typeface="Wingdings" panose="05000000000000000000" pitchFamily="2" charset="2"/>
              </a:rPr>
              <a:t>pada</a:t>
            </a:r>
            <a:r>
              <a:rPr lang="en-US" i="1">
                <a:sym typeface="Wingdings" panose="05000000000000000000" pitchFamily="2" charset="2"/>
              </a:rPr>
              <a:t> </a:t>
            </a:r>
            <a:r>
              <a:rPr lang="en-US">
                <a:sym typeface="Wingdings" panose="05000000000000000000" pitchFamily="2" charset="2"/>
              </a:rPr>
              <a:t>1987 – 1993.</a:t>
            </a:r>
          </a:p>
          <a:p>
            <a:r>
              <a:rPr lang="en-US">
                <a:sym typeface="Wingdings" panose="05000000000000000000" pitchFamily="2" charset="2"/>
              </a:rPr>
              <a:t>Pada 2 periode “winter” tersebut, JST mengalami stagnasi, perkembangan berkutat pada </a:t>
            </a:r>
            <a:r>
              <a:rPr lang="en-US" i="1">
                <a:sym typeface="Wingdings" panose="05000000000000000000" pitchFamily="2" charset="2"/>
              </a:rPr>
              <a:t>fine tuning </a:t>
            </a:r>
            <a:r>
              <a:rPr lang="en-US">
                <a:sym typeface="Wingdings" panose="05000000000000000000" pitchFamily="2" charset="2"/>
              </a:rPr>
              <a:t>metode pembelajaran dan </a:t>
            </a:r>
            <a:r>
              <a:rPr lang="en-US" i="1">
                <a:sym typeface="Wingdings" panose="05000000000000000000" pitchFamily="2" charset="2"/>
              </a:rPr>
              <a:t>hybrid method</a:t>
            </a:r>
            <a:r>
              <a:rPr lang="en-US">
                <a:sym typeface="Wingdings" panose="05000000000000000000" pitchFamily="2" charset="2"/>
              </a:rPr>
              <a:t>.</a:t>
            </a:r>
          </a:p>
          <a:p>
            <a:r>
              <a:rPr lang="en-US">
                <a:sym typeface="Wingdings" panose="05000000000000000000" pitchFamily="2" charset="2"/>
              </a:rPr>
              <a:t>Namun ada beberapa milestone yang SANGAT penting pada masa itu: Neocognitron (K. Fukushima, 1980) yang merupakan cikal bakal Convolutional Neural Network dan disempurnakan oleh Yann LeCun (1989). Dua milestone inilah yang merupakan cikal bakal dari </a:t>
            </a:r>
            <a:r>
              <a:rPr lang="en-US" i="1">
                <a:sym typeface="Wingdings" panose="05000000000000000000" pitchFamily="2" charset="2"/>
              </a:rPr>
              <a:t>Deep Learning </a:t>
            </a:r>
            <a:r>
              <a:rPr lang="en-US">
                <a:sym typeface="Wingdings" panose="05000000000000000000" pitchFamily="2" charset="2"/>
              </a:rPr>
              <a:t>(DL).</a:t>
            </a:r>
          </a:p>
          <a:p>
            <a:r>
              <a:rPr lang="en-US">
                <a:sym typeface="Wingdings" panose="05000000000000000000" pitchFamily="2" charset="2"/>
              </a:rPr>
              <a:t>Tapi kenapa DL tidak menonjol populeritasnya di awal era 1990?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C75D807-E2F3-4BE1-88E9-1C4A2C20DF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63" r="19941"/>
          <a:stretch/>
        </p:blipFill>
        <p:spPr bwMode="auto">
          <a:xfrm>
            <a:off x="9631680" y="0"/>
            <a:ext cx="2560320" cy="2297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4">
            <a:hlinkClick r:id="" action="ppaction://media"/>
            <a:extLst>
              <a:ext uri="{FF2B5EF4-FFF2-40B4-BE49-F238E27FC236}">
                <a16:creationId xmlns:a16="http://schemas.microsoft.com/office/drawing/2014/main" id="{ED74E575-FA84-4152-B05F-6DE4689402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1600" y="525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94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2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B2530-888D-4DFF-8E8E-96B4B27A4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Sejarah Singkat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AE772-992B-4EA5-B6B4-77B02EE3E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i="1" dirty="0"/>
              <a:t>Computing power</a:t>
            </a:r>
            <a:r>
              <a:rPr lang="en-US"/>
              <a:t>, komputer masa itu secara </a:t>
            </a:r>
            <a:r>
              <a:rPr lang="en-US" i="1"/>
              <a:t>hardware</a:t>
            </a:r>
            <a:r>
              <a:rPr lang="en-US"/>
              <a:t> dan </a:t>
            </a:r>
            <a:r>
              <a:rPr lang="en-US" i="1"/>
              <a:t>software</a:t>
            </a:r>
            <a:r>
              <a:rPr lang="en-US"/>
              <a:t> </a:t>
            </a:r>
            <a:r>
              <a:rPr lang="en-US" i="1"/>
              <a:t>resources</a:t>
            </a:r>
            <a:r>
              <a:rPr lang="en-US"/>
              <a:t> (kecepatan prosesor, </a:t>
            </a:r>
            <a:r>
              <a:rPr lang="en-US" i="1"/>
              <a:t>multicore processing</a:t>
            </a:r>
            <a:r>
              <a:rPr lang="en-US"/>
              <a:t>, ukuran RAM, I/O, limitasi OS, dll.) belum mencukupi untuk melakukan training. Implementasi CNN dengan BP milik eCun membutuhkan waktu 3 hari untuk melakukan training (</a:t>
            </a:r>
            <a:r>
              <a:rPr lang="en-US" i="1"/>
              <a:t>ZIP code recognition</a:t>
            </a:r>
            <a:r>
              <a:rPr lang="en-US"/>
              <a:t>).</a:t>
            </a:r>
            <a:endParaRPr lang="en-US">
              <a:sym typeface="Wingdings" panose="05000000000000000000" pitchFamily="2" charset="2"/>
            </a:endParaRPr>
          </a:p>
          <a:p>
            <a:endParaRPr lang="en-US">
              <a:sym typeface="Wingdings" panose="05000000000000000000" pitchFamily="2" charset="2"/>
            </a:endParaRPr>
          </a:p>
          <a:p>
            <a:r>
              <a:rPr lang="en-US">
                <a:sym typeface="Wingdings" panose="05000000000000000000" pitchFamily="2" charset="2"/>
              </a:rPr>
              <a:t>Ketika masuk era 2000, dimana kemampuan komputasi dan </a:t>
            </a:r>
            <a:r>
              <a:rPr lang="en-US" i="1">
                <a:sym typeface="Wingdings" panose="05000000000000000000" pitchFamily="2" charset="2"/>
              </a:rPr>
              <a:t>resources </a:t>
            </a:r>
            <a:r>
              <a:rPr lang="en-US">
                <a:sym typeface="Wingdings" panose="05000000000000000000" pitchFamily="2" charset="2"/>
              </a:rPr>
              <a:t>sudah cukup mumpuni, DL belum mampu menunjukkan peningkatan populeritas yang signifikan.</a:t>
            </a:r>
          </a:p>
          <a:p>
            <a:endParaRPr lang="en-US">
              <a:sym typeface="Wingdings" panose="05000000000000000000" pitchFamily="2" charset="2"/>
            </a:endParaRPr>
          </a:p>
          <a:p>
            <a:r>
              <a:rPr lang="en-US">
                <a:sym typeface="Wingdings" panose="05000000000000000000" pitchFamily="2" charset="2"/>
              </a:rPr>
              <a:t>Baru pada akhir dekade pertama era tahun 2000, DL muncul dan mendominasi penelitian tentang AI hingga saat ini. KENAPA? APA PENYEBABNYA?</a:t>
            </a:r>
            <a:endParaRPr lang="en-US"/>
          </a:p>
        </p:txBody>
      </p:sp>
      <p:pic>
        <p:nvPicPr>
          <p:cNvPr id="4" name="5">
            <a:hlinkClick r:id="" action="ppaction://media"/>
            <a:extLst>
              <a:ext uri="{FF2B5EF4-FFF2-40B4-BE49-F238E27FC236}">
                <a16:creationId xmlns:a16="http://schemas.microsoft.com/office/drawing/2014/main" id="{751FECCB-36D0-4D79-82F2-A81B0F201F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55667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88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1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B2530-888D-4DFF-8E8E-96B4B27A4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Sejarah Singkat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AE772-992B-4EA5-B6B4-77B02EE3E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GPGPU, </a:t>
            </a:r>
            <a:r>
              <a:rPr lang="en-US" i="1"/>
              <a:t>General Purpose Computing on Graphical Processing Unit</a:t>
            </a:r>
            <a:r>
              <a:rPr lang="en-US"/>
              <a:t>.</a:t>
            </a:r>
          </a:p>
          <a:p>
            <a:endParaRPr lang="en-US"/>
          </a:p>
          <a:p>
            <a:r>
              <a:rPr lang="en-US"/>
              <a:t>Kumar Chellapilla dkk. pertama kali menggunakan GPU untuk melakukan training pada CNN, speed up nya mencapai 4 kali kecepatan training pada CPU.</a:t>
            </a:r>
          </a:p>
          <a:p>
            <a:endParaRPr lang="en-US" i="1"/>
          </a:p>
          <a:p>
            <a:r>
              <a:rPr lang="en-US"/>
              <a:t>Beberapa pionir DL selain Fukushima dan LeCun:</a:t>
            </a:r>
          </a:p>
          <a:p>
            <a:pPr lvl="1"/>
            <a:r>
              <a:rPr lang="en-US" i="0"/>
              <a:t>Geoffrey Hinton: RBM untuk multilayer JST, batch learning, Capsule Neural Network (CapsNet). LeCun, Hinton, dan Bengio dikenal sebagai “</a:t>
            </a:r>
            <a:r>
              <a:rPr lang="en-US"/>
              <a:t>the godfathers of AI and deep learning</a:t>
            </a:r>
            <a:r>
              <a:rPr lang="en-US" i="0"/>
              <a:t>”;</a:t>
            </a:r>
          </a:p>
          <a:p>
            <a:pPr lvl="1"/>
            <a:r>
              <a:rPr lang="en-US" i="0"/>
              <a:t>Andrew Ng: pendiri Google Brain dan Coursera, unsupervised CNN, massive scale parallel processing untuk training CNN, ASR milik Google, Alpha GO milik Google;</a:t>
            </a:r>
          </a:p>
          <a:p>
            <a:pPr lvl="1"/>
            <a:r>
              <a:rPr lang="en-US" i="0"/>
              <a:t>Dan Ciresan: GPGPU CUDA untuk training CNN, speed up meningkat drastis dengan menggunakan CUDA pada GPU NVIDIA;</a:t>
            </a:r>
          </a:p>
          <a:p>
            <a:pPr lvl="1"/>
            <a:r>
              <a:rPr lang="en-US" i="0"/>
              <a:t>Selain beliau-beliau ini ada: Yoshua Bengio, Alex Krizhevsky, Ilya Sutskever, Ian Goodfellow.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D89E6C7-87B6-4615-9370-2DB4605734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3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C0A12-79BE-4CC0-954A-97BFBEC31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Penggunaan JST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14DB3-6BD9-4028-A3AB-24FBFC799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JST </a:t>
            </a:r>
            <a:r>
              <a:rPr lang="en-US">
                <a:sym typeface="Wingdings" panose="05000000000000000000" pitchFamily="2" charset="2"/>
              </a:rPr>
              <a:t> salah satu tools </a:t>
            </a:r>
            <a:r>
              <a:rPr lang="en-US" i="1">
                <a:sym typeface="Wingdings" panose="05000000000000000000" pitchFamily="2" charset="2"/>
              </a:rPr>
              <a:t>machine learning</a:t>
            </a:r>
            <a:r>
              <a:rPr lang="en-US">
                <a:sym typeface="Wingdings" panose="05000000000000000000" pitchFamily="2" charset="2"/>
              </a:rPr>
              <a:t> (ML),</a:t>
            </a:r>
          </a:p>
          <a:p>
            <a:r>
              <a:rPr lang="en-US">
                <a:sym typeface="Wingdings" panose="05000000000000000000" pitchFamily="2" charset="2"/>
              </a:rPr>
              <a:t>Beberapa paradigma </a:t>
            </a:r>
            <a:r>
              <a:rPr lang="en-US" i="1">
                <a:sym typeface="Wingdings" panose="05000000000000000000" pitchFamily="2" charset="2"/>
              </a:rPr>
              <a:t>learning</a:t>
            </a:r>
            <a:r>
              <a:rPr lang="en-US">
                <a:sym typeface="Wingdings" panose="05000000000000000000" pitchFamily="2" charset="2"/>
              </a:rPr>
              <a:t>:</a:t>
            </a:r>
          </a:p>
          <a:p>
            <a:pPr lvl="1"/>
            <a:r>
              <a:rPr lang="en-US">
                <a:sym typeface="Wingdings" panose="05000000000000000000" pitchFamily="2" charset="2"/>
              </a:rPr>
              <a:t>Supervised learning</a:t>
            </a:r>
            <a:r>
              <a:rPr lang="en-US" i="0">
                <a:sym typeface="Wingdings" panose="05000000000000000000" pitchFamily="2" charset="2"/>
              </a:rPr>
              <a:t>: pembelajaran dengan </a:t>
            </a:r>
            <a:r>
              <a:rPr lang="en-US">
                <a:sym typeface="Wingdings" panose="05000000000000000000" pitchFamily="2" charset="2"/>
              </a:rPr>
              <a:t>input</a:t>
            </a:r>
            <a:r>
              <a:rPr lang="en-US" i="0">
                <a:sym typeface="Wingdings" panose="05000000000000000000" pitchFamily="2" charset="2"/>
              </a:rPr>
              <a:t> dan </a:t>
            </a:r>
            <a:r>
              <a:rPr lang="en-US">
                <a:sym typeface="Wingdings" panose="05000000000000000000" pitchFamily="2" charset="2"/>
              </a:rPr>
              <a:t>output space </a:t>
            </a:r>
            <a:r>
              <a:rPr lang="en-US" i="0">
                <a:sym typeface="Wingdings" panose="05000000000000000000" pitchFamily="2" charset="2"/>
              </a:rPr>
              <a:t>yang sudah ditentukan user</a:t>
            </a:r>
            <a:r>
              <a:rPr lang="en-US">
                <a:sym typeface="Wingdings" panose="05000000000000000000" pitchFamily="2" charset="2"/>
              </a:rPr>
              <a:t>,</a:t>
            </a:r>
          </a:p>
          <a:p>
            <a:pPr lvl="1"/>
            <a:r>
              <a:rPr lang="en-US">
                <a:sym typeface="Wingdings" panose="05000000000000000000" pitchFamily="2" charset="2"/>
              </a:rPr>
              <a:t>Unsupervised learning</a:t>
            </a:r>
            <a:r>
              <a:rPr lang="en-US" i="0">
                <a:sym typeface="Wingdings" panose="05000000000000000000" pitchFamily="2" charset="2"/>
              </a:rPr>
              <a:t>: pembelajaran dengan input space yang sudah ditentukan sementara output space muncul dari proses pembelajaran itu sendiri</a:t>
            </a:r>
            <a:r>
              <a:rPr lang="en-US">
                <a:sym typeface="Wingdings" panose="05000000000000000000" pitchFamily="2" charset="2"/>
              </a:rPr>
              <a:t>,</a:t>
            </a:r>
          </a:p>
          <a:p>
            <a:pPr lvl="1"/>
            <a:r>
              <a:rPr lang="en-US">
                <a:sym typeface="Wingdings" panose="05000000000000000000" pitchFamily="2" charset="2"/>
              </a:rPr>
              <a:t>Reinforcement learning</a:t>
            </a:r>
            <a:r>
              <a:rPr lang="en-US" i="0">
                <a:sym typeface="Wingdings" panose="05000000000000000000" pitchFamily="2" charset="2"/>
              </a:rPr>
              <a:t>: input dan output space tidak ditentukan secara spesifik, machine akan menggali informasi dan menambahkan informasi baru untuk mencapai target tertentu (</a:t>
            </a:r>
            <a:r>
              <a:rPr lang="en-US">
                <a:sym typeface="Wingdings" panose="05000000000000000000" pitchFamily="2" charset="2"/>
              </a:rPr>
              <a:t>cost function</a:t>
            </a:r>
            <a:r>
              <a:rPr lang="en-US" i="0">
                <a:sym typeface="Wingdings" panose="05000000000000000000" pitchFamily="2" charset="2"/>
              </a:rPr>
              <a:t>)</a:t>
            </a:r>
            <a:r>
              <a:rPr lang="en-US">
                <a:sym typeface="Wingdings" panose="05000000000000000000" pitchFamily="2" charset="2"/>
              </a:rPr>
              <a:t>,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208EA00-2059-4FF3-A372-AD5F8F7415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9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4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36037-0BE4-4957-ACAE-329A4CA9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Penggunaan JST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4C99C-4DA1-4F0A-B89A-D3E17CE59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Secara umum, JST digunakan untuk menentukan fungsi aproksimasi untuk memodelkan sebuah permasalahan di dunia nyata.</a:t>
            </a:r>
          </a:p>
          <a:p>
            <a:endParaRPr lang="en-US"/>
          </a:p>
          <a:p>
            <a:r>
              <a:rPr lang="en-US"/>
              <a:t>CONTOH: menentukan besarnya curah hujan berdasarkan data iklim historis yaitu kelembaban udara, suhu rata-rata, radiasi matahari, arah angin, kekuatan angin. Dan juga data historis curah hujan</a:t>
            </a:r>
          </a:p>
          <a:p>
            <a:endParaRPr lang="en-US"/>
          </a:p>
          <a:p>
            <a:r>
              <a:rPr lang="en-US" i="1"/>
              <a:t>Supervised</a:t>
            </a:r>
            <a:r>
              <a:rPr lang="en-US"/>
              <a:t> atau </a:t>
            </a:r>
            <a:r>
              <a:rPr lang="en-US" i="1"/>
              <a:t>unsupervised</a:t>
            </a:r>
            <a:r>
              <a:rPr lang="en-US"/>
              <a:t>?</a:t>
            </a:r>
          </a:p>
          <a:p>
            <a:endParaRPr lang="en-US"/>
          </a:p>
          <a:p>
            <a:r>
              <a:rPr lang="en-US"/>
              <a:t>Penggunaan untuk peramalan sering disebut sebagai pencarian fungsi relasional antara input dan output atau </a:t>
            </a:r>
            <a:r>
              <a:rPr lang="en-US" b="1"/>
              <a:t>regresi (multivariable)</a:t>
            </a:r>
            <a:r>
              <a:rPr lang="en-US"/>
              <a:t>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29B21BC-C3E9-463F-BD72-8B83A13E06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5867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290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8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75EF9-9FA8-412A-9385-5C961D24B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Penggunaan JST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75016-0CE3-47F2-ADBF-958B1E2CE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CONTOH LAGI: menentukan identitas wajah mahasiswa dari citra yang ditangkap kamera CCTV.</a:t>
            </a:r>
          </a:p>
          <a:p>
            <a:endParaRPr lang="en-US"/>
          </a:p>
          <a:p>
            <a:r>
              <a:rPr lang="en-US" i="1"/>
              <a:t>Supervised</a:t>
            </a:r>
            <a:r>
              <a:rPr lang="en-US"/>
              <a:t> atau </a:t>
            </a:r>
            <a:r>
              <a:rPr lang="en-US" i="1"/>
              <a:t>unsupervised</a:t>
            </a:r>
            <a:r>
              <a:rPr lang="en-US"/>
              <a:t>?</a:t>
            </a:r>
          </a:p>
          <a:p>
            <a:endParaRPr lang="en-US"/>
          </a:p>
          <a:p>
            <a:r>
              <a:rPr lang="en-US"/>
              <a:t> Penggunaan untuk identifikasi, verifikasi, dan autentikasi sering disebut sebagai pemberian label untuk obyek yang memiliki ciri (fitur) serupa atau </a:t>
            </a:r>
            <a:r>
              <a:rPr lang="en-US" b="1"/>
              <a:t>klasifikasi</a:t>
            </a:r>
            <a:r>
              <a:rPr lang="en-US"/>
              <a:t>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3ACAEB1-68B9-4C8F-AB1B-CE8F494EB1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755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ustom 1">
      <a:dk1>
        <a:srgbClr val="000000"/>
      </a:dk1>
      <a:lt1>
        <a:srgbClr val="FFFFFF"/>
      </a:lt1>
      <a:dk2>
        <a:srgbClr val="335B74"/>
      </a:dk2>
      <a:lt2>
        <a:srgbClr val="FFFFFF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0</TotalTime>
  <Words>1196</Words>
  <Application>Microsoft Office PowerPoint</Application>
  <PresentationFormat>Widescreen</PresentationFormat>
  <Paragraphs>112</Paragraphs>
  <Slides>20</Slides>
  <Notes>0</Notes>
  <HiddenSlides>0</HiddenSlides>
  <MMClips>20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Cambria Math</vt:lpstr>
      <vt:lpstr>Franklin Gothic Book</vt:lpstr>
      <vt:lpstr>Crop</vt:lpstr>
      <vt:lpstr>JARINGAN SYARAF TIRUAN-1</vt:lpstr>
      <vt:lpstr>Jaringan Syaraf Tiruan</vt:lpstr>
      <vt:lpstr>Sejarah Singkat</vt:lpstr>
      <vt:lpstr>Sejarah Singkat</vt:lpstr>
      <vt:lpstr>Sejarah Singkat</vt:lpstr>
      <vt:lpstr>Sejarah Singkat</vt:lpstr>
      <vt:lpstr>Penggunaan JST</vt:lpstr>
      <vt:lpstr>Penggunaan JST</vt:lpstr>
      <vt:lpstr>Penggunaan JST</vt:lpstr>
      <vt:lpstr>Dasar JST</vt:lpstr>
      <vt:lpstr>Dasar JST</vt:lpstr>
      <vt:lpstr>Dasar JST</vt:lpstr>
      <vt:lpstr>Dasar JST</vt:lpstr>
      <vt:lpstr>Dasar JST</vt:lpstr>
      <vt:lpstr>Dasar JST</vt:lpstr>
      <vt:lpstr>Dasar JST</vt:lpstr>
      <vt:lpstr>Operasi pada Single Neuron</vt:lpstr>
      <vt:lpstr>Operasi pada Single Neuron</vt:lpstr>
      <vt:lpstr>Operasi pada Single Neuron</vt:lpstr>
      <vt:lpstr>Tugas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2020-03-29T18:39:23Z</dcterms:created>
  <dcterms:modified xsi:type="dcterms:W3CDTF">2020-03-30T17:34:33Z</dcterms:modified>
</cp:coreProperties>
</file>